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1820" r:id="rId3"/>
    <p:sldId id="1799" r:id="rId4"/>
    <p:sldId id="1809" r:id="rId5"/>
    <p:sldId id="1801" r:id="rId6"/>
    <p:sldId id="1811" r:id="rId7"/>
    <p:sldId id="1813" r:id="rId8"/>
    <p:sldId id="1816" r:id="rId9"/>
    <p:sldId id="1803" r:id="rId10"/>
    <p:sldId id="1804" r:id="rId11"/>
    <p:sldId id="1807" r:id="rId12"/>
    <p:sldId id="1808" r:id="rId1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D70"/>
    <a:srgbClr val="B3C56F"/>
    <a:srgbClr val="0094D6"/>
    <a:srgbClr val="3C4D9A"/>
    <a:srgbClr val="93C8EA"/>
    <a:srgbClr val="91B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6163" autoAdjust="0"/>
  </p:normalViewPr>
  <p:slideViewPr>
    <p:cSldViewPr snapToGrid="0">
      <p:cViewPr varScale="1">
        <p:scale>
          <a:sx n="107" d="100"/>
          <a:sy n="107" d="100"/>
        </p:scale>
        <p:origin x="166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\DATA\docs\110-1262\BWALTER\0027519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UMENT\DATA\docs\110-1262\BWALTER\0027519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10418206170331"/>
          <c:y val="8.7962598425196839E-2"/>
          <c:w val="0.42524824496582303"/>
          <c:h val="0.5370355788859726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EC-4456-A6D4-474F60B02A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EC-4456-A6D4-474F60B02A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0EC-4456-A6D4-474F60B02A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0EC-4456-A6D4-474F60B02A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'4.2 Survey Geos'!$A$1:$A$4</c:f>
              <c:strCache>
                <c:ptCount val="4"/>
                <c:pt idx="0">
                  <c:v>East of Douglas Ave (STH 32)</c:v>
                </c:pt>
                <c:pt idx="1">
                  <c:v>West of Douglas Ave (STH 32) &amp; South of 4 Mile Rd</c:v>
                </c:pt>
                <c:pt idx="2">
                  <c:v>West of Douglas Ave (STH 32) &amp; North of 4 Mile Rd</c:v>
                </c:pt>
                <c:pt idx="3">
                  <c:v>Outside of Caledonia</c:v>
                </c:pt>
              </c:strCache>
            </c:strRef>
          </c:cat>
          <c:val>
            <c:numRef>
              <c:f>'4.2 Survey Geos'!$B$1:$B$4</c:f>
              <c:numCache>
                <c:formatCode>General</c:formatCode>
                <c:ptCount val="4"/>
                <c:pt idx="0">
                  <c:v>330</c:v>
                </c:pt>
                <c:pt idx="1">
                  <c:v>102</c:v>
                </c:pt>
                <c:pt idx="2">
                  <c:v>85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EC-4456-A6D4-474F60B02A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lnSpc>
              <a:spcPct val="100000"/>
            </a:lnSpc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49-473F-A5BE-FB46BEF5C4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49-473F-A5BE-FB46BEF5C4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49-473F-A5BE-FB46BEF5C4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49-473F-A5BE-FB46BEF5C4C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49-473F-A5BE-FB46BEF5C4C5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F49-473F-A5BE-FB46BEF5C4C5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F49-473F-A5BE-FB46BEF5C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'4.1 Survey Ages'!$A$1:$A$7</c:f>
              <c:strCache>
                <c:ptCount val="7"/>
                <c:pt idx="0">
                  <c:v>Under 18 years old</c:v>
                </c:pt>
                <c:pt idx="1">
                  <c:v>18-24 years old</c:v>
                </c:pt>
                <c:pt idx="2">
                  <c:v>25-34 years old</c:v>
                </c:pt>
                <c:pt idx="3">
                  <c:v>35-44 years old</c:v>
                </c:pt>
                <c:pt idx="4">
                  <c:v>45-54 years old</c:v>
                </c:pt>
                <c:pt idx="5">
                  <c:v>55-64 years old</c:v>
                </c:pt>
                <c:pt idx="6">
                  <c:v>65 years old and over</c:v>
                </c:pt>
              </c:strCache>
            </c:strRef>
          </c:cat>
          <c:val>
            <c:numRef>
              <c:f>'4.1 Survey Ages'!$B$1:$B$7</c:f>
              <c:numCache>
                <c:formatCode>General</c:formatCode>
                <c:ptCount val="7"/>
                <c:pt idx="0">
                  <c:v>11</c:v>
                </c:pt>
                <c:pt idx="1">
                  <c:v>7</c:v>
                </c:pt>
                <c:pt idx="2">
                  <c:v>86</c:v>
                </c:pt>
                <c:pt idx="3">
                  <c:v>149</c:v>
                </c:pt>
                <c:pt idx="4">
                  <c:v>105</c:v>
                </c:pt>
                <c:pt idx="5">
                  <c:v>94</c:v>
                </c:pt>
                <c:pt idx="6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F49-473F-A5BE-FB46BEF5C4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axId val="499131064"/>
        <c:axId val="499132144"/>
      </c:barChart>
      <c:valAx>
        <c:axId val="499132144"/>
        <c:scaling>
          <c:orientation val="minMax"/>
          <c:max val="17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Respondents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131064"/>
        <c:crosses val="autoZero"/>
        <c:crossBetween val="between"/>
      </c:valAx>
      <c:catAx>
        <c:axId val="499131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9132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839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271746D-CF2F-45E9-A392-3F45C188C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7756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8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970C2-87A4-051B-EDCB-B870BE158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446BBF-C7CA-245A-5411-DF42B86375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A664E3-C746-D75F-482B-6CE3628B5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A14C-B4B0-4CA8-E65E-A028D882271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37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E8023-8287-6277-1000-40171A3E9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8B42DF-7AA6-68A7-59C5-2CFD29ABB1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3F02B-6899-222C-75BC-50D62C80B0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E6CCA-C2F8-32D3-A18B-0097E1D8C57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22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C4CB1-D1AC-F591-9E6F-5717E1116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3A0A07-A020-B8E2-0D02-C73E31B98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455E6-DDD7-6EB5-9397-8A8B27AE3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99A16-FE86-F990-C3A9-2F46BE22A56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09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6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54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81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54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C50C0-5C59-4F88-BDA8-2C1788E7F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FFE368-0B74-9DA8-FCAE-593CBDA5A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5ADE49-71B9-C835-C231-0F0F3BF667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3EC70-A8BF-1A3B-4216-C2C0ACA2137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63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4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B32C0-72C6-3476-5167-2F234A2B2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59E321-FA48-BBF0-2C8A-1B6E0A15F6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206D35-78FA-3033-6C35-592E85A90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D0115-0365-6830-CE42-48C826DDA60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88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2475028"/>
            <a:ext cx="9144000" cy="1828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824572"/>
            <a:ext cx="8515350" cy="72557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rgbClr val="0094D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3600" b="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Southeastern Wisconsin</a:t>
            </a:r>
          </a:p>
        </p:txBody>
      </p:sp>
      <p:sp>
        <p:nvSpPr>
          <p:cNvPr id="6" name="Subtitle 2"/>
          <p:cNvSpPr txBox="1">
            <a:spLocks/>
          </p:cNvSpPr>
          <p:nvPr userDrawn="1"/>
        </p:nvSpPr>
        <p:spPr>
          <a:xfrm>
            <a:off x="628650" y="1456002"/>
            <a:ext cx="8515350" cy="5251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kern="1200" baseline="0" dirty="0">
                <a:solidFill>
                  <a:srgbClr val="0094D6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Regional Planning Commission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2" r="8368" b="21201"/>
          <a:stretch/>
        </p:blipFill>
        <p:spPr>
          <a:xfrm>
            <a:off x="742952" y="2156862"/>
            <a:ext cx="822960" cy="819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194" y="2156862"/>
            <a:ext cx="822960" cy="822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436" y="2156862"/>
            <a:ext cx="822960" cy="8229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678" y="2156861"/>
            <a:ext cx="82296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920" y="2156861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345552"/>
            <a:ext cx="9144000" cy="731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806450"/>
            <a:ext cx="8686800" cy="50482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100000"/>
              <a:buFont typeface="Wingdings" panose="05000000000000000000" pitchFamily="2" charset="2"/>
              <a:buChar char="Ø"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228600" y="278389"/>
            <a:ext cx="182880" cy="182880"/>
          </a:xfrm>
          <a:prstGeom prst="ellipse">
            <a:avLst/>
          </a:prstGeom>
          <a:solidFill>
            <a:srgbClr val="91B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47599" y="278389"/>
            <a:ext cx="182880" cy="182880"/>
          </a:xfrm>
          <a:prstGeom prst="ellipse">
            <a:avLst/>
          </a:prstGeom>
          <a:solidFill>
            <a:srgbClr val="B3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666598" y="278389"/>
            <a:ext cx="182880" cy="182880"/>
          </a:xfrm>
          <a:prstGeom prst="ellipse">
            <a:avLst/>
          </a:prstGeom>
          <a:solidFill>
            <a:srgbClr val="93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85597" y="278389"/>
            <a:ext cx="182880" cy="182880"/>
          </a:xfrm>
          <a:prstGeom prst="ellipse">
            <a:avLst/>
          </a:prstGeom>
          <a:solidFill>
            <a:srgbClr val="00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104594" y="278389"/>
            <a:ext cx="182880" cy="182880"/>
          </a:xfrm>
          <a:prstGeom prst="ellipse">
            <a:avLst/>
          </a:prstGeom>
          <a:solidFill>
            <a:srgbClr val="3C4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323591" y="93884"/>
            <a:ext cx="7088887" cy="534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4668" y="6032688"/>
            <a:ext cx="688937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853" y="6032688"/>
            <a:ext cx="685800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901" y="6032688"/>
            <a:ext cx="685800" cy="685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949" y="6032688"/>
            <a:ext cx="685800" cy="685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997" y="6032688"/>
            <a:ext cx="685800" cy="685800"/>
          </a:xfrm>
          <a:prstGeom prst="rect">
            <a:avLst/>
          </a:prstGeom>
        </p:spPr>
      </p:pic>
      <p:sp>
        <p:nvSpPr>
          <p:cNvPr id="21" name="Oval 20"/>
          <p:cNvSpPr/>
          <p:nvPr userDrawn="1"/>
        </p:nvSpPr>
        <p:spPr>
          <a:xfrm>
            <a:off x="8631477" y="199523"/>
            <a:ext cx="274320" cy="274320"/>
          </a:xfrm>
          <a:prstGeom prst="ellipse">
            <a:avLst/>
          </a:prstGeom>
          <a:solidFill>
            <a:srgbClr val="00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533687" y="220113"/>
            <a:ext cx="469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B918F9-3837-4E9C-A231-5B613AED9738}" type="slidenum">
              <a:rPr lang="en-US" sz="1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893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339012"/>
            <a:ext cx="9144000" cy="731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8" y="806450"/>
            <a:ext cx="4206240" cy="50482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228600" y="271849"/>
            <a:ext cx="182880" cy="182880"/>
          </a:xfrm>
          <a:prstGeom prst="ellipse">
            <a:avLst/>
          </a:prstGeom>
          <a:solidFill>
            <a:srgbClr val="91B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47599" y="271849"/>
            <a:ext cx="182880" cy="182880"/>
          </a:xfrm>
          <a:prstGeom prst="ellipse">
            <a:avLst/>
          </a:prstGeom>
          <a:solidFill>
            <a:srgbClr val="B3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666598" y="271849"/>
            <a:ext cx="182880" cy="182880"/>
          </a:xfrm>
          <a:prstGeom prst="ellipse">
            <a:avLst/>
          </a:prstGeom>
          <a:solidFill>
            <a:srgbClr val="93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85597" y="271849"/>
            <a:ext cx="182880" cy="182880"/>
          </a:xfrm>
          <a:prstGeom prst="ellipse">
            <a:avLst/>
          </a:prstGeom>
          <a:solidFill>
            <a:srgbClr val="00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104594" y="271849"/>
            <a:ext cx="182880" cy="182880"/>
          </a:xfrm>
          <a:prstGeom prst="ellipse">
            <a:avLst/>
          </a:prstGeom>
          <a:solidFill>
            <a:srgbClr val="3C4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323591" y="93884"/>
            <a:ext cx="7088887" cy="534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4668" y="6032688"/>
            <a:ext cx="688937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853" y="6032688"/>
            <a:ext cx="685800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901" y="6032688"/>
            <a:ext cx="685800" cy="685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949" y="6032688"/>
            <a:ext cx="685800" cy="685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997" y="6032688"/>
            <a:ext cx="685800" cy="685800"/>
          </a:xfrm>
          <a:prstGeom prst="rect">
            <a:avLst/>
          </a:prstGeom>
        </p:spPr>
      </p:pic>
      <p:sp>
        <p:nvSpPr>
          <p:cNvPr id="21" name="Oval 20"/>
          <p:cNvSpPr/>
          <p:nvPr userDrawn="1"/>
        </p:nvSpPr>
        <p:spPr>
          <a:xfrm>
            <a:off x="8631477" y="199523"/>
            <a:ext cx="274320" cy="274320"/>
          </a:xfrm>
          <a:prstGeom prst="ellipse">
            <a:avLst/>
          </a:prstGeom>
          <a:solidFill>
            <a:srgbClr val="00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533687" y="213573"/>
            <a:ext cx="469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B918F9-3837-4E9C-A231-5B613AED9738}" type="slidenum">
              <a:rPr lang="en-US" sz="1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0"/>
          </p:nvPr>
        </p:nvSpPr>
        <p:spPr>
          <a:xfrm>
            <a:off x="4699557" y="806450"/>
            <a:ext cx="4206240" cy="50482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90328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ortrai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218462" y="658331"/>
            <a:ext cx="4572000" cy="5486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buClr>
                <a:srgbClr val="0094D6"/>
              </a:buClr>
              <a:buSzPct val="100000"/>
              <a:buFont typeface="Wingdings" panose="05000000000000000000" pitchFamily="2" charset="2"/>
              <a:buChar char="Ø"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buClr>
                <a:srgbClr val="0094D6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buClr>
                <a:srgbClr val="0094D6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buClr>
                <a:srgbClr val="0094D6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on an Icon to Insert Map, Image, Chart, etc.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339012"/>
            <a:ext cx="9144000" cy="731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228600" y="271849"/>
            <a:ext cx="182880" cy="182880"/>
          </a:xfrm>
          <a:prstGeom prst="ellipse">
            <a:avLst/>
          </a:prstGeom>
          <a:solidFill>
            <a:srgbClr val="91B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47599" y="271849"/>
            <a:ext cx="182880" cy="182880"/>
          </a:xfrm>
          <a:prstGeom prst="ellipse">
            <a:avLst/>
          </a:prstGeom>
          <a:solidFill>
            <a:srgbClr val="B3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 userDrawn="1"/>
        </p:nvSpPr>
        <p:spPr>
          <a:xfrm>
            <a:off x="666598" y="271849"/>
            <a:ext cx="182880" cy="182880"/>
          </a:xfrm>
          <a:prstGeom prst="ellipse">
            <a:avLst/>
          </a:prstGeom>
          <a:solidFill>
            <a:srgbClr val="93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85597" y="271849"/>
            <a:ext cx="182880" cy="182880"/>
          </a:xfrm>
          <a:prstGeom prst="ellipse">
            <a:avLst/>
          </a:prstGeom>
          <a:solidFill>
            <a:srgbClr val="00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1104594" y="271849"/>
            <a:ext cx="182880" cy="182880"/>
          </a:xfrm>
          <a:prstGeom prst="ellipse">
            <a:avLst/>
          </a:prstGeom>
          <a:solidFill>
            <a:srgbClr val="3C4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1323591" y="93884"/>
            <a:ext cx="7088887" cy="534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4668" y="6032688"/>
            <a:ext cx="688937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853" y="6032688"/>
            <a:ext cx="685800" cy="685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901" y="6032688"/>
            <a:ext cx="685800" cy="685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949" y="6032688"/>
            <a:ext cx="685800" cy="685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997" y="6032688"/>
            <a:ext cx="685800" cy="685800"/>
          </a:xfrm>
          <a:prstGeom prst="rect">
            <a:avLst/>
          </a:prstGeom>
        </p:spPr>
      </p:pic>
      <p:sp>
        <p:nvSpPr>
          <p:cNvPr id="21" name="Oval 20"/>
          <p:cNvSpPr/>
          <p:nvPr userDrawn="1"/>
        </p:nvSpPr>
        <p:spPr>
          <a:xfrm>
            <a:off x="8631477" y="199523"/>
            <a:ext cx="274320" cy="274320"/>
          </a:xfrm>
          <a:prstGeom prst="ellipse">
            <a:avLst/>
          </a:prstGeom>
          <a:solidFill>
            <a:srgbClr val="00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8533687" y="213573"/>
            <a:ext cx="469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B918F9-3837-4E9C-A231-5B613AED9738}" type="slidenum">
              <a:rPr lang="en-US" sz="1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4944668" y="806450"/>
            <a:ext cx="3961129" cy="50482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100000"/>
              <a:buFont typeface="Wingdings" panose="05000000000000000000" pitchFamily="2" charset="2"/>
              <a:buChar char="Ø"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94D6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5589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323591" y="93884"/>
            <a:ext cx="7088887" cy="5346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22989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263900" y="-1193800"/>
            <a:ext cx="2743200" cy="72390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3157310" y="5957899"/>
            <a:ext cx="2464481" cy="685800"/>
            <a:chOff x="228600" y="5943600"/>
            <a:chExt cx="2464481" cy="6858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5943600"/>
              <a:ext cx="685800" cy="6858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 userDrawn="1"/>
          </p:nvSpPr>
          <p:spPr>
            <a:xfrm>
              <a:off x="813481" y="5943600"/>
              <a:ext cx="1879600" cy="68580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kumimoji="0" lang="en-US" sz="2800" b="0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>
                    <a:solidFill>
                      <a:sysClr val="window" lastClr="FFFFFF"/>
                    </a:solidFill>
                  </a:u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/SEWRPC</a:t>
              </a:r>
              <a:endParaRPr lang="en-US" sz="2800" b="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3816350" y="5943600"/>
            <a:ext cx="2190750" cy="685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170" y="5957899"/>
            <a:ext cx="2374900" cy="685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kumimoji="0" lang="en-US" sz="2800" b="0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effectLst/>
                <a:uLnTx/>
                <a:uFill>
                  <a:solidFill>
                    <a:sysClr val="window" lastClr="FFFFFF"/>
                  </a:solidFill>
                </a:uFill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SEWRPC.org</a:t>
            </a:r>
            <a:endParaRPr lang="en-US" sz="2800" b="0" cap="none" baseline="0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951311" y="5723467"/>
            <a:ext cx="3064327" cy="1154665"/>
            <a:chOff x="0" y="6774543"/>
            <a:chExt cx="3064327" cy="1154665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colorTemperature colorTemp="47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6774543"/>
              <a:ext cx="1154665" cy="1154665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 userDrawn="1"/>
          </p:nvSpPr>
          <p:spPr>
            <a:xfrm>
              <a:off x="898977" y="7014808"/>
              <a:ext cx="2165350" cy="685800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kumimoji="0" lang="en-US" sz="28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>
                    <a:solidFill>
                      <a:sysClr val="window" lastClr="FFFFFF"/>
                    </a:solidFill>
                  </a:u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@</a:t>
              </a:r>
              <a:r>
                <a:rPr kumimoji="0" lang="en-US" sz="2800" b="0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sysClr val="window" lastClr="FFFFFF"/>
                  </a:solidFill>
                  <a:effectLst/>
                  <a:uLnTx/>
                  <a:uFill>
                    <a:solidFill>
                      <a:sysClr val="window" lastClr="FFFFFF"/>
                    </a:solidFill>
                  </a:u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SEW_RPC</a:t>
              </a:r>
              <a:endParaRPr lang="en-US" sz="2800" b="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0" y="747184"/>
            <a:ext cx="9144000" cy="21145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8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6088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345552"/>
            <a:ext cx="9144000" cy="731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228600" y="278389"/>
            <a:ext cx="182880" cy="182880"/>
          </a:xfrm>
          <a:prstGeom prst="ellipse">
            <a:avLst/>
          </a:prstGeom>
          <a:solidFill>
            <a:srgbClr val="91B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7599" y="278389"/>
            <a:ext cx="182880" cy="182880"/>
          </a:xfrm>
          <a:prstGeom prst="ellipse">
            <a:avLst/>
          </a:prstGeom>
          <a:solidFill>
            <a:srgbClr val="B3C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666598" y="278389"/>
            <a:ext cx="182880" cy="182880"/>
          </a:xfrm>
          <a:prstGeom prst="ellipse">
            <a:avLst/>
          </a:prstGeom>
          <a:solidFill>
            <a:srgbClr val="93C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 userDrawn="1"/>
        </p:nvSpPr>
        <p:spPr>
          <a:xfrm>
            <a:off x="885597" y="278389"/>
            <a:ext cx="182880" cy="182880"/>
          </a:xfrm>
          <a:prstGeom prst="ellipse">
            <a:avLst/>
          </a:prstGeom>
          <a:solidFill>
            <a:srgbClr val="00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 userDrawn="1"/>
        </p:nvSpPr>
        <p:spPr>
          <a:xfrm>
            <a:off x="1104594" y="278389"/>
            <a:ext cx="182880" cy="182880"/>
          </a:xfrm>
          <a:prstGeom prst="ellipse">
            <a:avLst/>
          </a:prstGeom>
          <a:solidFill>
            <a:srgbClr val="3C4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4668" y="6032688"/>
            <a:ext cx="688937" cy="685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5853" y="6032688"/>
            <a:ext cx="685800" cy="685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901" y="6032688"/>
            <a:ext cx="685800" cy="6858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1949" y="6032688"/>
            <a:ext cx="685800" cy="6858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997" y="6032688"/>
            <a:ext cx="685800" cy="685800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8631477" y="199523"/>
            <a:ext cx="274320" cy="274320"/>
          </a:xfrm>
          <a:prstGeom prst="ellipse">
            <a:avLst/>
          </a:prstGeom>
          <a:solidFill>
            <a:srgbClr val="009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 userDrawn="1"/>
        </p:nvSpPr>
        <p:spPr>
          <a:xfrm>
            <a:off x="8533687" y="220113"/>
            <a:ext cx="469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BB918F9-3837-4E9C-A231-5B613AED9738}" type="slidenum">
              <a:rPr lang="en-US" sz="10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sz="1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2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4" r:id="rId3"/>
    <p:sldLayoutId id="2147483670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-1" y="4225181"/>
            <a:ext cx="9143999" cy="21809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18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b="1" dirty="0"/>
              <a:t>Village of Caledonia</a:t>
            </a:r>
            <a:br>
              <a:rPr lang="en-US" sz="2800" b="1" dirty="0"/>
            </a:br>
            <a:r>
              <a:rPr lang="en-US" sz="2800" b="1" dirty="0"/>
              <a:t>Park and Open Space Plan Update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Parks and Recreation Advisory Committee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February 11, 2025</a:t>
            </a:r>
            <a:endParaRPr lang="en-US" sz="24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Date Placeholder 3"/>
          <p:cNvSpPr txBox="1">
            <a:spLocks/>
          </p:cNvSpPr>
          <p:nvPr/>
        </p:nvSpPr>
        <p:spPr>
          <a:xfrm>
            <a:off x="0" y="6647935"/>
            <a:ext cx="2057400" cy="2100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#271901-2</a:t>
            </a:r>
          </a:p>
        </p:txBody>
      </p:sp>
    </p:spTree>
    <p:extLst>
      <p:ext uri="{BB962C8B-B14F-4D97-AF65-F5344CB8AC3E}">
        <p14:creationId xmlns:p14="http://schemas.microsoft.com/office/powerpoint/2010/main" val="159923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10609-68D0-5786-5773-6A742368B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55DA92-B958-D569-1B34-24B4C04FD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8" y="806450"/>
            <a:ext cx="8686800" cy="5048272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Park recommendations based on survey, advisory committee input, and needs analysis</a:t>
            </a:r>
          </a:p>
          <a:p>
            <a:r>
              <a:rPr lang="en-US" sz="2800" dirty="0"/>
              <a:t>Projects included in five-year plan:</a:t>
            </a:r>
          </a:p>
          <a:p>
            <a:pPr lvl="1"/>
            <a:r>
              <a:rPr lang="en-US" sz="2400" dirty="0"/>
              <a:t>Preservation of natural areas and trails at 5 ½ Mile,</a:t>
            </a:r>
            <a:br>
              <a:rPr lang="en-US" sz="2400" dirty="0"/>
            </a:br>
            <a:r>
              <a:rPr lang="en-US" sz="2400" dirty="0"/>
              <a:t>County Line, and Waters Edge Parks</a:t>
            </a:r>
          </a:p>
          <a:p>
            <a:pPr lvl="1"/>
            <a:r>
              <a:rPr lang="en-US" sz="2400" dirty="0"/>
              <a:t>Trail, benches, and picnic tables at </a:t>
            </a:r>
            <a:r>
              <a:rPr lang="en-US" sz="2400" dirty="0" err="1"/>
              <a:t>Chapla</a:t>
            </a:r>
            <a:r>
              <a:rPr lang="en-US" sz="2400" dirty="0"/>
              <a:t> Park</a:t>
            </a:r>
          </a:p>
          <a:p>
            <a:pPr lvl="1"/>
            <a:r>
              <a:rPr lang="en-US" sz="2400" dirty="0"/>
              <a:t>Updated playground equipment at Linwood and Maple Parks</a:t>
            </a:r>
          </a:p>
          <a:p>
            <a:pPr lvl="1"/>
            <a:r>
              <a:rPr lang="en-US" sz="2400" dirty="0"/>
              <a:t>Improve soccer fields and restore prairie areas at Gorney Park</a:t>
            </a:r>
          </a:p>
          <a:p>
            <a:pPr lvl="1"/>
            <a:r>
              <a:rPr lang="en-US" sz="2400" dirty="0"/>
              <a:t>Repair and extend boardwalk at Nicholson Wildlife Refuge</a:t>
            </a:r>
          </a:p>
          <a:p>
            <a:pPr lvl="1"/>
            <a:r>
              <a:rPr lang="en-US" sz="2400" dirty="0"/>
              <a:t>Continue implementation Crawford Park Master Plan</a:t>
            </a:r>
          </a:p>
          <a:p>
            <a:r>
              <a:rPr lang="en-US" sz="2800" dirty="0"/>
              <a:t>Cost estimates to be prepared as part of CIP</a:t>
            </a:r>
          </a:p>
          <a:p>
            <a:pPr marL="228600" lvl="1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E4030D-ED83-63D4-D536-BC6891FD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91" y="93884"/>
            <a:ext cx="7088887" cy="534600"/>
          </a:xfrm>
        </p:spPr>
        <p:txBody>
          <a:bodyPr/>
          <a:lstStyle/>
          <a:p>
            <a:r>
              <a:rPr lang="en-US" sz="3000" dirty="0"/>
              <a:t>Village Recommendations: 2025-2030</a:t>
            </a:r>
          </a:p>
        </p:txBody>
      </p:sp>
    </p:spTree>
    <p:extLst>
      <p:ext uri="{BB962C8B-B14F-4D97-AF65-F5344CB8AC3E}">
        <p14:creationId xmlns:p14="http://schemas.microsoft.com/office/powerpoint/2010/main" val="123517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F017C-9EEA-7A90-0863-312C78A0E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AC43B7-3644-1E1E-8E5C-46069E732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8" y="806450"/>
            <a:ext cx="8686800" cy="504827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Trail and Bicycle Facilities</a:t>
            </a:r>
          </a:p>
          <a:p>
            <a:pPr lvl="1"/>
            <a:r>
              <a:rPr lang="en-US" sz="2400" dirty="0"/>
              <a:t>MRK Trail off-street between 6 Mile and 7 Mile Roads</a:t>
            </a:r>
          </a:p>
          <a:p>
            <a:pPr lvl="1"/>
            <a:r>
              <a:rPr lang="en-US" sz="2400" dirty="0"/>
              <a:t>Enhance on-street bicycle and pedestrian network</a:t>
            </a:r>
          </a:p>
          <a:p>
            <a:r>
              <a:rPr lang="en-US" sz="2800" dirty="0"/>
              <a:t>Water Trails</a:t>
            </a:r>
          </a:p>
          <a:p>
            <a:pPr lvl="1"/>
            <a:r>
              <a:rPr lang="en-US" sz="2400" dirty="0"/>
              <a:t>Develop Root River Trail</a:t>
            </a:r>
          </a:p>
          <a:p>
            <a:pPr lvl="1"/>
            <a:r>
              <a:rPr lang="en-US" sz="2400" dirty="0"/>
              <a:t>Enhance Lake Michigan Trail</a:t>
            </a:r>
          </a:p>
          <a:p>
            <a:r>
              <a:rPr lang="en-US" sz="2800" dirty="0"/>
              <a:t>Acquire 11 additional park</a:t>
            </a:r>
            <a:br>
              <a:rPr lang="en-US" sz="2800" dirty="0"/>
            </a:br>
            <a:r>
              <a:rPr lang="en-US" sz="2800" dirty="0"/>
              <a:t>sites in underserved areas</a:t>
            </a:r>
          </a:p>
          <a:p>
            <a:r>
              <a:rPr lang="en-US" sz="2800" dirty="0"/>
              <a:t>Preserve open spaces</a:t>
            </a:r>
          </a:p>
          <a:p>
            <a:r>
              <a:rPr lang="en-US" sz="2800" dirty="0"/>
              <a:t>Consider opportunities for</a:t>
            </a:r>
            <a:br>
              <a:rPr lang="en-US" sz="2800" dirty="0"/>
            </a:br>
            <a:r>
              <a:rPr lang="en-US" sz="2800" dirty="0"/>
              <a:t>recreational programming</a:t>
            </a:r>
          </a:p>
          <a:p>
            <a:pPr marL="228600" lvl="1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1DE712-CF5A-7BF8-F24F-EB29ABC3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91" y="93884"/>
            <a:ext cx="7088887" cy="534600"/>
          </a:xfrm>
        </p:spPr>
        <p:txBody>
          <a:bodyPr/>
          <a:lstStyle/>
          <a:p>
            <a:r>
              <a:rPr lang="en-US" sz="3000" dirty="0"/>
              <a:t>Long Range Recommendations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C1DCB4-8CC0-6FC9-50C6-83E0B11930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484" y="3495216"/>
            <a:ext cx="3577289" cy="22840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3B6058-58E9-D0DC-8AF0-4E2B209194F1}"/>
              </a:ext>
            </a:extLst>
          </p:cNvPr>
          <p:cNvSpPr txBox="1"/>
          <p:nvPr/>
        </p:nvSpPr>
        <p:spPr>
          <a:xfrm>
            <a:off x="7464057" y="5796790"/>
            <a:ext cx="1323178" cy="19788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Village of Caledonia</a:t>
            </a:r>
          </a:p>
        </p:txBody>
      </p:sp>
    </p:spTree>
    <p:extLst>
      <p:ext uri="{BB962C8B-B14F-4D97-AF65-F5344CB8AC3E}">
        <p14:creationId xmlns:p14="http://schemas.microsoft.com/office/powerpoint/2010/main" val="25236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60B05-E5D5-7698-D6A0-92477E162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160ED6-2407-BC78-22BC-D82697A51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8" y="806450"/>
            <a:ext cx="6233366" cy="5048272"/>
          </a:xfrm>
        </p:spPr>
        <p:txBody>
          <a:bodyPr>
            <a:normAutofit/>
          </a:bodyPr>
          <a:lstStyle/>
          <a:p>
            <a:r>
              <a:rPr lang="en-US" sz="2800" dirty="0"/>
              <a:t>Recommendation of Village Parks and Recreation Advisory Committee</a:t>
            </a:r>
          </a:p>
          <a:p>
            <a:r>
              <a:rPr lang="en-US" sz="2800" dirty="0"/>
              <a:t>Tentative timeline</a:t>
            </a:r>
          </a:p>
          <a:p>
            <a:pPr lvl="1"/>
            <a:r>
              <a:rPr lang="en-US" sz="2400" dirty="0"/>
              <a:t>Public open house: February 19</a:t>
            </a:r>
          </a:p>
          <a:p>
            <a:pPr lvl="1"/>
            <a:r>
              <a:rPr lang="en-US" sz="2400" dirty="0"/>
              <a:t>Plan Commission and public hearing: February 24</a:t>
            </a:r>
          </a:p>
          <a:p>
            <a:pPr lvl="1"/>
            <a:r>
              <a:rPr lang="en-US" sz="2400" dirty="0"/>
              <a:t>Village Board adoption</a:t>
            </a:r>
            <a:endParaRPr lang="en-US" dirty="0"/>
          </a:p>
          <a:p>
            <a:pPr marL="228600" lvl="1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EA2F31-05B1-732E-F885-6B2D22FE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91" y="93884"/>
            <a:ext cx="7088887" cy="534600"/>
          </a:xfrm>
        </p:spPr>
        <p:txBody>
          <a:bodyPr/>
          <a:lstStyle/>
          <a:p>
            <a:r>
              <a:rPr lang="en-US" sz="3000" dirty="0"/>
              <a:t>Next Steps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42B7D8-6EF2-A680-AE3B-73FCAE7B11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421" y="3241411"/>
            <a:ext cx="3453352" cy="2537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9DFA96-6B5D-440E-4A5B-ED5C356FB6C0}"/>
              </a:ext>
            </a:extLst>
          </p:cNvPr>
          <p:cNvSpPr txBox="1"/>
          <p:nvPr/>
        </p:nvSpPr>
        <p:spPr>
          <a:xfrm>
            <a:off x="7707983" y="5796790"/>
            <a:ext cx="1079251" cy="19788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SEWRPC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6E134A-3621-F1B2-E52A-AA703EBB1B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401" y="863325"/>
            <a:ext cx="1998421" cy="22110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756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550" y="869244"/>
            <a:ext cx="6134570" cy="4351338"/>
          </a:xfrm>
        </p:spPr>
        <p:txBody>
          <a:bodyPr>
            <a:normAutofit/>
          </a:bodyPr>
          <a:lstStyle/>
          <a:p>
            <a:r>
              <a:rPr lang="en-US" sz="2200" dirty="0"/>
              <a:t>Assess current and future needs</a:t>
            </a:r>
          </a:p>
          <a:p>
            <a:pPr lvl="1"/>
            <a:r>
              <a:rPr lang="en-US" sz="1800" dirty="0"/>
              <a:t>Park sites</a:t>
            </a:r>
          </a:p>
          <a:p>
            <a:pPr lvl="1"/>
            <a:r>
              <a:rPr lang="en-US" sz="1800" dirty="0"/>
              <a:t>Recreational facilities </a:t>
            </a:r>
          </a:p>
          <a:p>
            <a:pPr lvl="1"/>
            <a:r>
              <a:rPr lang="en-US" sz="1800" dirty="0"/>
              <a:t>Open space </a:t>
            </a:r>
          </a:p>
          <a:p>
            <a:pPr marL="228600"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200" dirty="0"/>
              <a:t>Preserve, acquire, and develop land for parks, recreation, and open space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Provide a variety of recreational sites</a:t>
            </a:r>
            <a:br>
              <a:rPr lang="en-US" sz="2200" dirty="0"/>
            </a:br>
            <a:r>
              <a:rPr lang="en-US" sz="2200" dirty="0"/>
              <a:t>and facilities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Enhance natural resources</a:t>
            </a:r>
          </a:p>
          <a:p>
            <a:pPr>
              <a:spcAft>
                <a:spcPts val="1200"/>
              </a:spcAft>
            </a:pPr>
            <a:r>
              <a:rPr lang="en-US" sz="2200" dirty="0"/>
              <a:t>Fourth Edition of Village plan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 and Open Space Planning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8019EE-D015-634A-4B67-0D0A759E10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6421" y="3777668"/>
            <a:ext cx="3453352" cy="20016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8ACC66-B4FC-334D-E3F2-7C16540F7C84}"/>
              </a:ext>
            </a:extLst>
          </p:cNvPr>
          <p:cNvSpPr txBox="1"/>
          <p:nvPr/>
        </p:nvSpPr>
        <p:spPr>
          <a:xfrm>
            <a:off x="6009351" y="5796790"/>
            <a:ext cx="2777883" cy="19788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Southeastern Wisconsin Regional Planning Commission</a:t>
            </a:r>
          </a:p>
        </p:txBody>
      </p:sp>
    </p:spTree>
    <p:extLst>
      <p:ext uri="{BB962C8B-B14F-4D97-AF65-F5344CB8AC3E}">
        <p14:creationId xmlns:p14="http://schemas.microsoft.com/office/powerpoint/2010/main" val="376482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Goals and Objectives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EFB42-B89F-FD35-5660-78B986078883}"/>
              </a:ext>
            </a:extLst>
          </p:cNvPr>
          <p:cNvSpPr/>
          <p:nvPr/>
        </p:nvSpPr>
        <p:spPr>
          <a:xfrm>
            <a:off x="6368070" y="3299214"/>
            <a:ext cx="548325" cy="814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4F941-EF28-0393-6C31-0BB68748744F}"/>
              </a:ext>
            </a:extLst>
          </p:cNvPr>
          <p:cNvSpPr/>
          <p:nvPr/>
        </p:nvSpPr>
        <p:spPr>
          <a:xfrm>
            <a:off x="6439258" y="2242793"/>
            <a:ext cx="608783" cy="1201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548" y="869244"/>
            <a:ext cx="8117529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Policy document to set direction and create vision</a:t>
            </a:r>
          </a:p>
          <a:p>
            <a:pPr>
              <a:spcAft>
                <a:spcPts val="1200"/>
              </a:spcAft>
            </a:pPr>
            <a:r>
              <a:rPr lang="en-US" dirty="0"/>
              <a:t>Strategic guide for designing, developing, and managing a system of parks</a:t>
            </a:r>
          </a:p>
          <a:p>
            <a:pPr>
              <a:spcAft>
                <a:spcPts val="1200"/>
              </a:spcAft>
            </a:pPr>
            <a:r>
              <a:rPr lang="en-US" dirty="0"/>
              <a:t>Identify short range priorities and long term needs</a:t>
            </a:r>
          </a:p>
          <a:p>
            <a:pPr>
              <a:spcAft>
                <a:spcPts val="1200"/>
              </a:spcAft>
            </a:pPr>
            <a:r>
              <a:rPr lang="en-US" dirty="0"/>
              <a:t>Maintain eligibility for State and Federal grants</a:t>
            </a:r>
          </a:p>
          <a:p>
            <a:pPr>
              <a:spcAft>
                <a:spcPts val="1200"/>
              </a:spcAft>
            </a:pPr>
            <a:r>
              <a:rPr lang="en-US" dirty="0"/>
              <a:t>Design year of 2050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DA9E827-08E9-EEDC-2562-35B5CE965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74298" y="3816993"/>
            <a:ext cx="2274886" cy="19597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E700A-EC20-8D93-3547-56AF77F808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12000"/>
                    </a14:imgEffect>
                    <a14:imgEffect>
                      <a14:brightnessContrast brigh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549" y="3825174"/>
            <a:ext cx="2274886" cy="1965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5C4A44-0538-F198-9C48-CE17D27652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047" y="3814553"/>
            <a:ext cx="2274886" cy="19621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0585F4-C816-E25D-F1D5-886BF99721AF}"/>
              </a:ext>
            </a:extLst>
          </p:cNvPr>
          <p:cNvSpPr txBox="1"/>
          <p:nvPr/>
        </p:nvSpPr>
        <p:spPr>
          <a:xfrm>
            <a:off x="6660371" y="5789530"/>
            <a:ext cx="2107087" cy="210635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Sources: SEWRPC and Village of Caledonia</a:t>
            </a:r>
          </a:p>
        </p:txBody>
      </p:sp>
    </p:spTree>
    <p:extLst>
      <p:ext uri="{BB962C8B-B14F-4D97-AF65-F5344CB8AC3E}">
        <p14:creationId xmlns:p14="http://schemas.microsoft.com/office/powerpoint/2010/main" val="10366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Format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EFB42-B89F-FD35-5660-78B986078883}"/>
              </a:ext>
            </a:extLst>
          </p:cNvPr>
          <p:cNvSpPr/>
          <p:nvPr/>
        </p:nvSpPr>
        <p:spPr>
          <a:xfrm>
            <a:off x="6438509" y="3336259"/>
            <a:ext cx="603158" cy="740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4F941-EF28-0393-6C31-0BB68748744F}"/>
              </a:ext>
            </a:extLst>
          </p:cNvPr>
          <p:cNvSpPr/>
          <p:nvPr/>
        </p:nvSpPr>
        <p:spPr>
          <a:xfrm>
            <a:off x="6506675" y="2297393"/>
            <a:ext cx="669661" cy="1092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548" y="869243"/>
            <a:ext cx="7803929" cy="5036129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Five Chapters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Introduction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Inventory Findings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Status of Previous Plan Recommendations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Planning Framework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Park and Open Space Plan</a:t>
            </a:r>
          </a:p>
          <a:p>
            <a:pPr>
              <a:spcAft>
                <a:spcPts val="1200"/>
              </a:spcAft>
            </a:pPr>
            <a:r>
              <a:rPr lang="en-US" dirty="0"/>
              <a:t>Four Appendices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Regional Goals, Objectives, and Standards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Peer Community Benchmark Metrics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Root River Watershed Restoration Site-Specific Recommendations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Summary of Village Parks Survey Results</a:t>
            </a:r>
          </a:p>
          <a:p>
            <a:pPr lvl="1">
              <a:spcAft>
                <a:spcPts val="120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237EB-5364-15D5-11BB-07BFCA023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563" y="952628"/>
            <a:ext cx="2513915" cy="325729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B2471E-1BBF-C706-F543-A635B9D4DFD3}"/>
              </a:ext>
            </a:extLst>
          </p:cNvPr>
          <p:cNvSpPr/>
          <p:nvPr/>
        </p:nvSpPr>
        <p:spPr>
          <a:xfrm>
            <a:off x="7851908" y="1702556"/>
            <a:ext cx="302762" cy="1195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0A625F-B7C4-977B-DDFB-69FA074DB136}"/>
              </a:ext>
            </a:extLst>
          </p:cNvPr>
          <p:cNvSpPr txBox="1"/>
          <p:nvPr/>
        </p:nvSpPr>
        <p:spPr>
          <a:xfrm>
            <a:off x="7855425" y="1656295"/>
            <a:ext cx="292668" cy="132904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50" b="1" dirty="0">
                <a:solidFill>
                  <a:srgbClr val="6C6D70"/>
                </a:solidFill>
              </a:rPr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1844646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550" y="869244"/>
            <a:ext cx="4434412" cy="4351338"/>
          </a:xfrm>
        </p:spPr>
        <p:txBody>
          <a:bodyPr>
            <a:normAutofit/>
          </a:bodyPr>
          <a:lstStyle/>
          <a:p>
            <a:r>
              <a:rPr lang="en-US" dirty="0"/>
              <a:t>2050 population is projected to increase by nearly 33%</a:t>
            </a:r>
          </a:p>
          <a:p>
            <a:r>
              <a:rPr lang="en-US" dirty="0"/>
              <a:t>67 park and open space sites</a:t>
            </a:r>
          </a:p>
          <a:p>
            <a:pPr lvl="1"/>
            <a:r>
              <a:rPr lang="en-US" sz="1600" dirty="0"/>
              <a:t>Includes 27 publicly owned sites</a:t>
            </a:r>
          </a:p>
          <a:p>
            <a:pPr lvl="1"/>
            <a:r>
              <a:rPr lang="en-US" sz="1600" dirty="0"/>
              <a:t>40 privately owned sites</a:t>
            </a:r>
          </a:p>
          <a:p>
            <a:r>
              <a:rPr lang="en-US" sz="2000" dirty="0"/>
              <a:t>Four miles of public off-street trails</a:t>
            </a:r>
          </a:p>
          <a:p>
            <a:r>
              <a:rPr lang="en-US" sz="2000" dirty="0"/>
              <a:t>34 miles of on-street bike routes</a:t>
            </a:r>
          </a:p>
          <a:p>
            <a:r>
              <a:rPr lang="en-US" sz="2000" dirty="0"/>
              <a:t>13% of the Village in environmental corridors</a:t>
            </a:r>
          </a:p>
          <a:p>
            <a:r>
              <a:rPr lang="en-US" sz="2000" dirty="0"/>
              <a:t>14 natural areas and 14 critical species habitat sites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Inventory Findings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ACC66-B4FC-334D-E3F2-7C16540F7C84}"/>
              </a:ext>
            </a:extLst>
          </p:cNvPr>
          <p:cNvSpPr txBox="1"/>
          <p:nvPr/>
        </p:nvSpPr>
        <p:spPr>
          <a:xfrm>
            <a:off x="7464057" y="5796790"/>
            <a:ext cx="1323178" cy="19788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Village of Caledonia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2D46E-1BBE-AC46-0BB7-A18FA40FB7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482" y="3506579"/>
            <a:ext cx="3577289" cy="2286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0BAC8F-E8C7-DDFE-7D55-50B9FBC275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22"/>
          <a:stretch/>
        </p:blipFill>
        <p:spPr>
          <a:xfrm>
            <a:off x="5252690" y="1065421"/>
            <a:ext cx="3577081" cy="22397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7806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3591" y="130579"/>
            <a:ext cx="7088887" cy="936727"/>
          </a:xfrm>
        </p:spPr>
        <p:txBody>
          <a:bodyPr/>
          <a:lstStyle/>
          <a:p>
            <a:r>
              <a:rPr lang="en-US" dirty="0"/>
              <a:t>Chapter 3: Status of Previous Plan Recommendations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2EFB42-B89F-FD35-5660-78B986078883}"/>
              </a:ext>
            </a:extLst>
          </p:cNvPr>
          <p:cNvSpPr/>
          <p:nvPr/>
        </p:nvSpPr>
        <p:spPr>
          <a:xfrm>
            <a:off x="6282191" y="2378697"/>
            <a:ext cx="548325" cy="814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74F941-EF28-0393-6C31-0BB68748744F}"/>
              </a:ext>
            </a:extLst>
          </p:cNvPr>
          <p:cNvSpPr/>
          <p:nvPr/>
        </p:nvSpPr>
        <p:spPr>
          <a:xfrm>
            <a:off x="6353379" y="1322276"/>
            <a:ext cx="608783" cy="1201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8548" y="1259975"/>
            <a:ext cx="7803929" cy="4614815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Completed or In Progress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Crawford Park expansion and upgrades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Improvements at Gorney, Linwood,</a:t>
            </a:r>
            <a:br>
              <a:rPr lang="en-US" dirty="0"/>
            </a:br>
            <a:r>
              <a:rPr lang="en-US" dirty="0"/>
              <a:t>and Maple Parks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Addition of Waters Edge Park</a:t>
            </a:r>
          </a:p>
          <a:p>
            <a:pPr>
              <a:spcAft>
                <a:spcPts val="1200"/>
              </a:spcAft>
            </a:pPr>
            <a:r>
              <a:rPr lang="en-US" dirty="0"/>
              <a:t>Remaining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Acquisition of most new park sites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Development at 5 ½ Mile, </a:t>
            </a:r>
            <a:r>
              <a:rPr lang="en-US" dirty="0" err="1"/>
              <a:t>Chapla</a:t>
            </a:r>
            <a:r>
              <a:rPr lang="en-US" dirty="0"/>
              <a:t>, and</a:t>
            </a:r>
            <a:br>
              <a:rPr lang="en-US" dirty="0"/>
            </a:br>
            <a:r>
              <a:rPr lang="en-US" dirty="0"/>
              <a:t>County Line Parks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Expansion and improvement </a:t>
            </a:r>
            <a:r>
              <a:rPr lang="en-US"/>
              <a:t>at Nicholson Wildlife </a:t>
            </a:r>
            <a:r>
              <a:rPr lang="en-US" dirty="0"/>
              <a:t>Refuge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Of-street trails and on-street bikeways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237EB-5364-15D5-11BB-07BFCA0232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195" y="1259975"/>
            <a:ext cx="2346283" cy="304009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2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8C8E1-6810-F280-940F-0DE649AD5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1FA10EF-9530-4285-C524-5D408A77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91" y="130579"/>
            <a:ext cx="7088887" cy="936727"/>
          </a:xfrm>
        </p:spPr>
        <p:txBody>
          <a:bodyPr/>
          <a:lstStyle/>
          <a:p>
            <a:r>
              <a:rPr lang="en-US" dirty="0"/>
              <a:t>Chapter 4: Framework for</a:t>
            </a:r>
            <a:br>
              <a:rPr lang="en-US" dirty="0"/>
            </a:br>
            <a:r>
              <a:rPr lang="en-US" dirty="0"/>
              <a:t>Plan Development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F10F5-0FF6-96F2-C0A6-4B2C09224ED4}"/>
              </a:ext>
            </a:extLst>
          </p:cNvPr>
          <p:cNvSpPr/>
          <p:nvPr/>
        </p:nvSpPr>
        <p:spPr>
          <a:xfrm>
            <a:off x="6368070" y="3299214"/>
            <a:ext cx="548325" cy="814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4FAE56-87CB-6299-497A-628CD9D8AFAC}"/>
              </a:ext>
            </a:extLst>
          </p:cNvPr>
          <p:cNvSpPr/>
          <p:nvPr/>
        </p:nvSpPr>
        <p:spPr>
          <a:xfrm>
            <a:off x="6439258" y="2242793"/>
            <a:ext cx="608783" cy="1201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544BE7-F3E3-76F0-9D39-129D5DBEE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549" y="1259976"/>
            <a:ext cx="7131740" cy="396060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/>
              <a:t>Village, County, and Regional Plans</a:t>
            </a:r>
          </a:p>
          <a:p>
            <a:pPr>
              <a:spcAft>
                <a:spcPts val="1200"/>
              </a:spcAft>
            </a:pPr>
            <a:r>
              <a:rPr lang="en-US" dirty="0"/>
              <a:t>Needs Analysis – Hybrid Approach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Regional Standards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Biggest opportunities include basketball hoops and tennis/pickleball courts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Additional parks and facilities needed west of STH 32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Performance Benchmarks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Comparable to peer communities with exception of playgrounds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Does not measure quality or predict future needs</a:t>
            </a:r>
          </a:p>
        </p:txBody>
      </p:sp>
    </p:spTree>
    <p:extLst>
      <p:ext uri="{BB962C8B-B14F-4D97-AF65-F5344CB8AC3E}">
        <p14:creationId xmlns:p14="http://schemas.microsoft.com/office/powerpoint/2010/main" val="248597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806450"/>
            <a:ext cx="5237404" cy="51356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534 unique responses</a:t>
            </a:r>
          </a:p>
          <a:p>
            <a:r>
              <a:rPr lang="en-US" dirty="0"/>
              <a:t>Highest priorities</a:t>
            </a:r>
          </a:p>
          <a:p>
            <a:pPr lvl="1"/>
            <a:r>
              <a:rPr lang="en-US" dirty="0"/>
              <a:t>More features and amenities</a:t>
            </a:r>
          </a:p>
          <a:p>
            <a:pPr lvl="1"/>
            <a:r>
              <a:rPr lang="en-US" dirty="0"/>
              <a:t>Better maintenance of facilities</a:t>
            </a:r>
          </a:p>
          <a:p>
            <a:r>
              <a:rPr lang="en-US" dirty="0"/>
              <a:t>Top activities</a:t>
            </a:r>
          </a:p>
          <a:p>
            <a:pPr lvl="1"/>
            <a:r>
              <a:rPr lang="en-US" dirty="0"/>
              <a:t>Walking or jogging</a:t>
            </a:r>
          </a:p>
          <a:p>
            <a:pPr lvl="1"/>
            <a:r>
              <a:rPr lang="en-US" dirty="0"/>
              <a:t>Enjoying nature</a:t>
            </a:r>
          </a:p>
          <a:p>
            <a:pPr lvl="1"/>
            <a:r>
              <a:rPr lang="en-US" dirty="0"/>
              <a:t>Playground (younger respondents)</a:t>
            </a:r>
          </a:p>
          <a:p>
            <a:r>
              <a:rPr lang="en-US" dirty="0"/>
              <a:t>85% - preserving natural areas important or very important</a:t>
            </a:r>
          </a:p>
          <a:p>
            <a:r>
              <a:rPr lang="en-US" dirty="0"/>
              <a:t>13% - bike/ped facilities high</a:t>
            </a:r>
            <a:br>
              <a:rPr lang="en-US" dirty="0"/>
            </a:br>
            <a:r>
              <a:rPr lang="en-US" dirty="0"/>
              <a:t>or very high quality</a:t>
            </a:r>
          </a:p>
          <a:p>
            <a:r>
              <a:rPr lang="en-US" dirty="0"/>
              <a:t>Playgrounds, splash pads, pickleball courts, trails, and beer gardens most desired amenities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3591" y="93884"/>
            <a:ext cx="7088887" cy="534600"/>
          </a:xfrm>
        </p:spPr>
        <p:txBody>
          <a:bodyPr/>
          <a:lstStyle/>
          <a:p>
            <a:r>
              <a:rPr lang="en-US" dirty="0"/>
              <a:t>Village Parks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8ACC66-B4FC-334D-E3F2-7C16540F7C84}"/>
              </a:ext>
            </a:extLst>
          </p:cNvPr>
          <p:cNvSpPr txBox="1"/>
          <p:nvPr/>
        </p:nvSpPr>
        <p:spPr>
          <a:xfrm>
            <a:off x="7039963" y="5796790"/>
            <a:ext cx="1747271" cy="197884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Village of Caledonia and SEWRPC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1B9701D-3658-0D01-4AEE-906F414EE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914792"/>
              </p:ext>
            </p:extLst>
          </p:nvPr>
        </p:nvGraphicFramePr>
        <p:xfrm>
          <a:off x="5466004" y="863326"/>
          <a:ext cx="34643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A6F0E40-C296-022D-A494-C9C458119C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605764"/>
              </p:ext>
            </p:extLst>
          </p:nvPr>
        </p:nvGraphicFramePr>
        <p:xfrm>
          <a:off x="5499323" y="3658868"/>
          <a:ext cx="3553972" cy="228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98320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596BC-8B04-4A40-1362-34416C90C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891476-0E58-9D6C-7F02-5B62D0C7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8" y="806450"/>
            <a:ext cx="8686800" cy="504827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Areawide Recommendations</a:t>
            </a:r>
          </a:p>
          <a:p>
            <a:pPr lvl="1"/>
            <a:r>
              <a:rPr lang="en-US" sz="2400" dirty="0"/>
              <a:t>Racine County Parks</a:t>
            </a:r>
          </a:p>
          <a:p>
            <a:pPr lvl="2"/>
            <a:r>
              <a:rPr lang="en-US" sz="2400" dirty="0"/>
              <a:t>Maintain existing parks and facilities within Village</a:t>
            </a:r>
          </a:p>
          <a:p>
            <a:pPr lvl="2"/>
            <a:r>
              <a:rPr lang="en-US" sz="2400" dirty="0"/>
              <a:t>Develop master plan for Franksville Memorial Park</a:t>
            </a:r>
          </a:p>
          <a:p>
            <a:pPr lvl="1"/>
            <a:r>
              <a:rPr lang="en-US" sz="2400" dirty="0"/>
              <a:t>Bicycle and Pedestrian Facilities</a:t>
            </a:r>
          </a:p>
          <a:p>
            <a:pPr lvl="2"/>
            <a:r>
              <a:rPr lang="en-US" sz="2400" dirty="0"/>
              <a:t>Trail in Root River corridor</a:t>
            </a:r>
          </a:p>
          <a:p>
            <a:pPr lvl="2"/>
            <a:r>
              <a:rPr lang="en-US" sz="2400" dirty="0"/>
              <a:t>Maintain MRK Trail</a:t>
            </a:r>
          </a:p>
          <a:p>
            <a:pPr lvl="2"/>
            <a:r>
              <a:rPr lang="en-US" sz="2400" dirty="0"/>
              <a:t>Improve on-street facilities</a:t>
            </a:r>
          </a:p>
          <a:p>
            <a:pPr lvl="1"/>
            <a:r>
              <a:rPr lang="en-US" sz="2400" dirty="0"/>
              <a:t>Water Trails</a:t>
            </a:r>
          </a:p>
          <a:p>
            <a:pPr lvl="2"/>
            <a:r>
              <a:rPr lang="en-US" sz="2400" dirty="0"/>
              <a:t>Develop Root River Water Trail</a:t>
            </a:r>
          </a:p>
          <a:p>
            <a:pPr lvl="2"/>
            <a:r>
              <a:rPr lang="en-US" sz="2400" dirty="0"/>
              <a:t>Additional access on Lake Michigan State Trail</a:t>
            </a:r>
          </a:p>
          <a:p>
            <a:pPr marL="228600" lvl="1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9E510-D2FB-7AF9-F9BD-64948A62F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591" y="93884"/>
            <a:ext cx="7088887" cy="534600"/>
          </a:xfrm>
        </p:spPr>
        <p:txBody>
          <a:bodyPr/>
          <a:lstStyle/>
          <a:p>
            <a:r>
              <a:rPr lang="en-US" sz="3000" dirty="0"/>
              <a:t>Chapter 5: Park and Open Space Plan</a:t>
            </a:r>
          </a:p>
        </p:txBody>
      </p:sp>
    </p:spTree>
    <p:extLst>
      <p:ext uri="{BB962C8B-B14F-4D97-AF65-F5344CB8AC3E}">
        <p14:creationId xmlns:p14="http://schemas.microsoft.com/office/powerpoint/2010/main" val="123708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ctr">
          <a:lnSpc>
            <a:spcPct val="100000"/>
          </a:lnSpc>
          <a:spcBef>
            <a:spcPts val="0"/>
          </a:spcBef>
          <a:defRPr sz="2800" b="1" dirty="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3910</TotalTime>
  <Words>674</Words>
  <Application>Microsoft Office PowerPoint</Application>
  <PresentationFormat>On-screen Show (4:3)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Segoe UI</vt:lpstr>
      <vt:lpstr>Wingdings</vt:lpstr>
      <vt:lpstr>Office Theme</vt:lpstr>
      <vt:lpstr>PowerPoint Presentation</vt:lpstr>
      <vt:lpstr>Park and Open Space Planning</vt:lpstr>
      <vt:lpstr>Planning Goals and Objectives</vt:lpstr>
      <vt:lpstr>Plan Format</vt:lpstr>
      <vt:lpstr>Key Inventory Findings</vt:lpstr>
      <vt:lpstr>Chapter 3: Status of Previous Plan Recommendations</vt:lpstr>
      <vt:lpstr>Chapter 4: Framework for Plan Development</vt:lpstr>
      <vt:lpstr>Village Parks Survey</vt:lpstr>
      <vt:lpstr>Chapter 5: Park and Open Space Plan</vt:lpstr>
      <vt:lpstr>Village Recommendations: 2025-2030</vt:lpstr>
      <vt:lpstr>Long Range Recommendations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Deau, Megan I.</dc:creator>
  <cp:lastModifiedBy>Peter Wagner</cp:lastModifiedBy>
  <cp:revision>235</cp:revision>
  <cp:lastPrinted>2024-02-12T23:00:43Z</cp:lastPrinted>
  <dcterms:created xsi:type="dcterms:W3CDTF">2019-04-09T15:26:44Z</dcterms:created>
  <dcterms:modified xsi:type="dcterms:W3CDTF">2025-02-11T17:19:32Z</dcterms:modified>
</cp:coreProperties>
</file>